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93" r:id="rId3"/>
    <p:sldId id="297" r:id="rId4"/>
    <p:sldId id="262" r:id="rId5"/>
    <p:sldId id="259" r:id="rId6"/>
    <p:sldId id="298" r:id="rId7"/>
    <p:sldId id="260" r:id="rId8"/>
    <p:sldId id="264" r:id="rId9"/>
    <p:sldId id="299" r:id="rId10"/>
    <p:sldId id="265" r:id="rId11"/>
    <p:sldId id="269" r:id="rId12"/>
    <p:sldId id="267" r:id="rId13"/>
    <p:sldId id="271" r:id="rId14"/>
    <p:sldId id="287" r:id="rId15"/>
    <p:sldId id="272" r:id="rId16"/>
    <p:sldId id="273"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69" d="100"/>
          <a:sy n="69" d="100"/>
        </p:scale>
        <p:origin x="77" y="5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29</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568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2/29/2016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349297"/>
            <a:ext cx="10515600" cy="4736123"/>
          </a:xfrm>
        </p:spPr>
        <p:txBody>
          <a:bodyPr>
            <a:normAutofit lnSpcReduction="10000"/>
          </a:bodyPr>
          <a:lstStyle/>
          <a:p>
            <a:r>
              <a:rPr lang="en-US" b="1" dirty="0" smtClean="0">
                <a:latin typeface="Arial" panose="020B0604020202020204" pitchFamily="34" charset="0"/>
                <a:cs typeface="Arial" panose="020B0604020202020204" pitchFamily="34" charset="0"/>
              </a:rPr>
              <a:t>Where do you work ? </a:t>
            </a:r>
            <a:r>
              <a:rPr lang="en-US" dirty="0" smtClean="0">
                <a:latin typeface="Arial" panose="020B0604020202020204" pitchFamily="34" charset="0"/>
                <a:cs typeface="Arial" panose="020B0604020202020204" pitchFamily="34" charset="0"/>
              </a:rPr>
              <a:t>MLRA and RO Staff</a:t>
            </a:r>
          </a:p>
          <a:p>
            <a:r>
              <a:rPr lang="en-US" b="1" dirty="0" smtClean="0">
                <a:latin typeface="Arial" panose="020B0604020202020204" pitchFamily="34" charset="0"/>
                <a:cs typeface="Arial" panose="020B0604020202020204" pitchFamily="34" charset="0"/>
              </a:rPr>
              <a:t>Years of Service </a:t>
            </a:r>
            <a:r>
              <a:rPr lang="en-US" dirty="0" smtClean="0">
                <a:latin typeface="Arial" panose="020B0604020202020204" pitchFamily="34" charset="0"/>
                <a:cs typeface="Arial" panose="020B0604020202020204" pitchFamily="34" charset="0"/>
              </a:rPr>
              <a:t>– 0.7 – 36yr, mean = 17</a:t>
            </a:r>
          </a:p>
          <a:p>
            <a:r>
              <a:rPr lang="en-US" b="1" dirty="0" smtClean="0">
                <a:latin typeface="Arial" panose="020B0604020202020204" pitchFamily="34" charset="0"/>
                <a:cs typeface="Arial" panose="020B0604020202020204" pitchFamily="34" charset="0"/>
              </a:rPr>
              <a:t>Workload</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 SDJR, PESD, ESD, SDQS (initial, update), Mapping initial &amp; update, GIS</a:t>
            </a:r>
          </a:p>
          <a:p>
            <a:r>
              <a:rPr lang="en-US" sz="2800" b="1" dirty="0" smtClean="0">
                <a:latin typeface="Arial" panose="020B0604020202020204" pitchFamily="34" charset="0"/>
                <a:cs typeface="Arial" panose="020B0604020202020204" pitchFamily="34" charset="0"/>
              </a:rPr>
              <a:t>Statistics used </a:t>
            </a:r>
            <a:r>
              <a:rPr lang="en-US" b="1" dirty="0" smtClean="0">
                <a:latin typeface="Arial" panose="020B0604020202020204" pitchFamily="34" charset="0"/>
                <a:cs typeface="Arial" panose="020B0604020202020204" pitchFamily="34" charset="0"/>
              </a:rPr>
              <a:t>– </a:t>
            </a:r>
            <a:r>
              <a:rPr lang="en-US" sz="2600" dirty="0" smtClean="0">
                <a:latin typeface="Arial" panose="020B0604020202020204" pitchFamily="34" charset="0"/>
                <a:cs typeface="Arial" panose="020B0604020202020204" pitchFamily="34" charset="0"/>
              </a:rPr>
              <a:t>Excel, Zonal Stats </a:t>
            </a:r>
            <a:r>
              <a:rPr lang="en-US" sz="2600" dirty="0">
                <a:latin typeface="Arial" panose="020B0604020202020204" pitchFamily="34" charset="0"/>
                <a:cs typeface="Arial" panose="020B0604020202020204" pitchFamily="34" charset="0"/>
              </a:rPr>
              <a:t>in </a:t>
            </a:r>
            <a:r>
              <a:rPr lang="en-US" sz="2600" dirty="0" smtClean="0">
                <a:latin typeface="Arial" panose="020B0604020202020204" pitchFamily="34" charset="0"/>
                <a:cs typeface="Arial" panose="020B0604020202020204" pitchFamily="34" charset="0"/>
              </a:rPr>
              <a:t>ArcMap, </a:t>
            </a:r>
            <a:r>
              <a:rPr lang="en-US" dirty="0" smtClean="0">
                <a:latin typeface="Arial" panose="020B0604020202020204" pitchFamily="34" charset="0"/>
                <a:cs typeface="Arial" panose="020B0604020202020204" pitchFamily="34" charset="0"/>
              </a:rPr>
              <a:t>Histograms, </a:t>
            </a:r>
            <a:r>
              <a:rPr lang="en-US" sz="2800" dirty="0" smtClean="0">
                <a:latin typeface="Arial" panose="020B0604020202020204" pitchFamily="34" charset="0"/>
                <a:cs typeface="Arial" panose="020B0604020202020204" pitchFamily="34" charset="0"/>
              </a:rPr>
              <a:t>Stratified Sampling, AQP </a:t>
            </a:r>
            <a:r>
              <a:rPr lang="en-US" sz="2800" dirty="0">
                <a:latin typeface="Arial" panose="020B0604020202020204" pitchFamily="34" charset="0"/>
                <a:cs typeface="Arial" panose="020B0604020202020204" pitchFamily="34" charset="0"/>
              </a:rPr>
              <a:t>package in </a:t>
            </a:r>
            <a:r>
              <a:rPr lang="en-US" sz="2800" dirty="0" smtClean="0">
                <a:latin typeface="Arial" panose="020B0604020202020204" pitchFamily="34" charset="0"/>
                <a:cs typeface="Arial" panose="020B0604020202020204" pitchFamily="34" charset="0"/>
              </a:rPr>
              <a:t>R, Clustering</a:t>
            </a:r>
          </a:p>
          <a:p>
            <a:pPr marL="228600" lvl="1">
              <a:spcBef>
                <a:spcPts val="1000"/>
              </a:spcBef>
            </a:pPr>
            <a:r>
              <a:rPr lang="en-US" sz="2800" b="1" dirty="0" smtClean="0">
                <a:latin typeface="Arial" panose="020B0604020202020204" pitchFamily="34" charset="0"/>
                <a:cs typeface="Arial" panose="020B0604020202020204" pitchFamily="34" charset="0"/>
              </a:rPr>
              <a:t>Mapping</a:t>
            </a:r>
            <a:r>
              <a:rPr lang="en-US" sz="280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methods </a:t>
            </a:r>
            <a:r>
              <a:rPr lang="en-US" sz="2800" dirty="0" smtClean="0">
                <a:latin typeface="Arial" panose="020B0604020202020204" pitchFamily="34" charset="0"/>
                <a:cs typeface="Arial" panose="020B0604020202020204" pitchFamily="34" charset="0"/>
              </a:rPr>
              <a:t>- heads-up guided </a:t>
            </a:r>
            <a:r>
              <a:rPr lang="en-US" sz="2800" dirty="0">
                <a:latin typeface="Arial" panose="020B0604020202020204" pitchFamily="34" charset="0"/>
                <a:cs typeface="Arial" panose="020B0604020202020204" pitchFamily="34" charset="0"/>
              </a:rPr>
              <a:t>by terrain derivatives and climate data; one office is performing supervised classification where previous line-work is used to train the </a:t>
            </a:r>
            <a:r>
              <a:rPr lang="en-US" sz="2800" dirty="0" smtClean="0">
                <a:latin typeface="Arial" panose="020B0604020202020204" pitchFamily="34" charset="0"/>
                <a:cs typeface="Arial" panose="020B0604020202020204" pitchFamily="34" charset="0"/>
              </a:rPr>
              <a:t>model</a:t>
            </a:r>
          </a:p>
          <a:p>
            <a:pPr marL="228600" lvl="1">
              <a:spcBef>
                <a:spcPts val="1000"/>
              </a:spcBef>
            </a:pPr>
            <a:r>
              <a:rPr lang="en-US" sz="2800" b="1" dirty="0" smtClean="0">
                <a:latin typeface="Arial" panose="020B0604020202020204" pitchFamily="34" charset="0"/>
                <a:cs typeface="Arial" panose="020B0604020202020204" pitchFamily="34" charset="0"/>
              </a:rPr>
              <a:t>Software - </a:t>
            </a:r>
            <a:r>
              <a:rPr lang="en-US" sz="2800" dirty="0" smtClean="0">
                <a:latin typeface="Arial" panose="020B0604020202020204" pitchFamily="34" charset="0"/>
                <a:cs typeface="Arial" panose="020B0604020202020204" pitchFamily="34" charset="0"/>
              </a:rPr>
              <a:t>ArcMap</a:t>
            </a:r>
            <a:r>
              <a:rPr lang="en-US" sz="2800" dirty="0">
                <a:latin typeface="Arial" panose="020B0604020202020204" pitchFamily="34" charset="0"/>
                <a:cs typeface="Arial" panose="020B0604020202020204" pitchFamily="34" charset="0"/>
              </a:rPr>
              <a:t>, ArcSIE,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a:t>
            </a:r>
            <a:r>
              <a:rPr lang="en-US" sz="2800" dirty="0" smtClean="0">
                <a:latin typeface="Arial" panose="020B0604020202020204" pitchFamily="34" charset="0"/>
                <a:cs typeface="Arial" panose="020B0604020202020204" pitchFamily="34" charset="0"/>
              </a:rPr>
              <a:t>NASIS, </a:t>
            </a:r>
            <a:r>
              <a:rPr lang="en-US" sz="2800" dirty="0">
                <a:latin typeface="Arial" panose="020B0604020202020204" pitchFamily="34" charset="0"/>
                <a:cs typeface="Arial" panose="020B0604020202020204" pitchFamily="34" charset="0"/>
              </a:rPr>
              <a:t>Excel</a:t>
            </a:r>
          </a:p>
          <a:p>
            <a:pPr marL="228600" lvl="1">
              <a:spcBef>
                <a:spcPts val="1000"/>
              </a:spcBef>
            </a:pP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6" y="1828800"/>
            <a:ext cx="10630593" cy="4736123"/>
          </a:xfrm>
        </p:spPr>
        <p:txBody>
          <a:bodyPr>
            <a:normAutofit/>
          </a:bodyPr>
          <a:lstStyle/>
          <a:p>
            <a:pPr marL="234950" lvl="1">
              <a:spcAft>
                <a:spcPts val="600"/>
              </a:spcAft>
            </a:pPr>
            <a:r>
              <a:rPr lang="en-US" sz="2600" dirty="0" smtClean="0">
                <a:latin typeface="Arial" panose="020B0604020202020204" pitchFamily="34" charset="0"/>
                <a:cs typeface="Arial" panose="020B0604020202020204" pitchFamily="34" charset="0"/>
              </a:rPr>
              <a:t>Become more familiar with R</a:t>
            </a:r>
          </a:p>
          <a:p>
            <a:pPr marL="234950" lvl="1">
              <a:spcAft>
                <a:spcPts val="600"/>
              </a:spcAft>
            </a:pPr>
            <a:r>
              <a:rPr lang="en-US" sz="2600" dirty="0" smtClean="0">
                <a:latin typeface="Arial" panose="020B0604020202020204" pitchFamily="34" charset="0"/>
                <a:cs typeface="Arial" panose="020B0604020202020204" pitchFamily="34" charset="0"/>
              </a:rPr>
              <a:t>Exposure to statistics</a:t>
            </a:r>
          </a:p>
          <a:p>
            <a:pPr marL="234950" lvl="1">
              <a:spcAft>
                <a:spcPts val="600"/>
              </a:spcAft>
            </a:pPr>
            <a:r>
              <a:rPr lang="en-US" sz="2600" dirty="0" smtClean="0">
                <a:latin typeface="Arial" panose="020B0604020202020204" pitchFamily="34" charset="0"/>
                <a:cs typeface="Arial" panose="020B0604020202020204" pitchFamily="34" charset="0"/>
              </a:rPr>
              <a:t>Learn how to analyze data efficiently</a:t>
            </a:r>
          </a:p>
          <a:p>
            <a:pPr marL="234950" lvl="1">
              <a:spcAft>
                <a:spcPts val="600"/>
              </a:spcAft>
            </a:pPr>
            <a:r>
              <a:rPr lang="en-US" sz="2600" dirty="0" smtClean="0">
                <a:latin typeface="Arial" panose="020B0604020202020204" pitchFamily="34" charset="0"/>
                <a:cs typeface="Arial" panose="020B0604020202020204" pitchFamily="34" charset="0"/>
              </a:rPr>
              <a:t>Digital soil mapping applications</a:t>
            </a:r>
          </a:p>
          <a:p>
            <a:pPr marL="234950" lvl="1">
              <a:spcAft>
                <a:spcPts val="600"/>
              </a:spcAft>
            </a:pPr>
            <a:r>
              <a:rPr lang="en-US" sz="2600" dirty="0" smtClean="0">
                <a:latin typeface="Arial" panose="020B0604020202020204" pitchFamily="34" charset="0"/>
                <a:cs typeface="Arial" panose="020B0604020202020204" pitchFamily="34" charset="0"/>
              </a:rPr>
              <a:t>Tools for building a case for updating old soil surveys</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useful tools for PESD development, clustering </a:t>
            </a:r>
            <a:r>
              <a:rPr lang="en-US" sz="2600" dirty="0" err="1">
                <a:latin typeface="Arial" panose="020B0604020202020204" pitchFamily="34" charset="0"/>
                <a:cs typeface="Arial" panose="020B0604020202020204" pitchFamily="34" charset="0"/>
              </a:rPr>
              <a:t>pedons</a:t>
            </a:r>
            <a:r>
              <a:rPr lang="en-US" sz="2600" dirty="0">
                <a:latin typeface="Arial" panose="020B0604020202020204" pitchFamily="34" charset="0"/>
                <a:cs typeface="Arial" panose="020B0604020202020204" pitchFamily="34" charset="0"/>
              </a:rPr>
              <a:t>, and data aggregation</a:t>
            </a:r>
          </a:p>
          <a:p>
            <a:pPr marL="234950" lvl="1">
              <a:spcAft>
                <a:spcPts val="600"/>
              </a:spcAft>
            </a:pPr>
            <a:r>
              <a:rPr lang="en-US" sz="2600" dirty="0" smtClean="0">
                <a:latin typeface="Arial" panose="020B0604020202020204" pitchFamily="34" charset="0"/>
                <a:cs typeface="Arial" panose="020B0604020202020204" pitchFamily="34" charset="0"/>
              </a:rPr>
              <a:t>A </a:t>
            </a:r>
            <a:r>
              <a:rPr lang="en-US" sz="2600" dirty="0">
                <a:latin typeface="Arial" panose="020B0604020202020204" pitchFamily="34" charset="0"/>
                <a:cs typeface="Arial" panose="020B0604020202020204" pitchFamily="34" charset="0"/>
              </a:rPr>
              <a:t>visual diagram of data sources, tools, and processes for soil survey</a:t>
            </a:r>
          </a:p>
          <a:p>
            <a:pPr marL="234950" lvl="1">
              <a:spcAft>
                <a:spcPts val="600"/>
              </a:spcAft>
            </a:pPr>
            <a:r>
              <a:rPr lang="en-US" sz="2600" dirty="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endParaRPr lang="en-US" sz="2600" dirty="0" smtClean="0">
              <a:latin typeface="Arial" panose="020B0604020202020204" pitchFamily="34" charset="0"/>
              <a:cs typeface="Arial" panose="020B0604020202020204" pitchFamily="34" charset="0"/>
            </a:endParaRP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 weeks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W</a:t>
            </a:r>
            <a:r>
              <a:rPr lang="en-US" sz="2600" dirty="0" smtClean="0">
                <a:latin typeface="Arial" panose="020B0604020202020204" pitchFamily="34" charset="0"/>
                <a:cs typeface="Arial" panose="020B0604020202020204" pitchFamily="34" charset="0"/>
              </a:rPr>
              <a:t>e are walking a tightrope without a net and hope you are</a:t>
            </a:r>
          </a:p>
          <a:p>
            <a:pPr marL="342900" lvl="3" indent="0">
              <a:spcBef>
                <a:spcPts val="750"/>
              </a:spcBef>
              <a:buNone/>
            </a:pPr>
            <a:r>
              <a:rPr lang="en-US" sz="2600" dirty="0" smtClean="0">
                <a:latin typeface="Arial" panose="020B0604020202020204" pitchFamily="34" charset="0"/>
                <a:cs typeface="Arial" panose="020B0604020202020204" pitchFamily="34" charset="0"/>
              </a:rPr>
              <a:t>   ready for an adventure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As the pilot session, this will be an opportunity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fontScale="850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endParaRPr lang="en-US" sz="2700" dirty="0" smtClean="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a:latin typeface="Arial" panose="020B0604020202020204" pitchFamily="34" charset="0"/>
                <a:cs typeface="Arial" panose="020B0604020202020204" pitchFamily="34" charset="0"/>
              </a:rPr>
              <a:t>Data 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25</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2016</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994</TotalTime>
  <Words>2352</Words>
  <Application>Microsoft Office PowerPoint</Application>
  <PresentationFormat>Widescreen</PresentationFormat>
  <Paragraphs>195</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Pre-course Questionnaire</vt:lpstr>
      <vt:lpstr>Pre-course Questionnaire: What You Want From this Course</vt:lpstr>
      <vt:lpstr>Course Objectives</vt:lpstr>
      <vt:lpstr>Overview:  Why Is This Training Needed?</vt:lpstr>
      <vt:lpstr>Overview:  Why is course organized this way?</vt:lpstr>
      <vt:lpstr>Overview: Week 1 (online)</vt:lpstr>
      <vt:lpstr>Overview: Week 2 (NSSC)</vt:lpstr>
      <vt:lpstr>Final Project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85</cp:revision>
  <dcterms:created xsi:type="dcterms:W3CDTF">2016-01-29T19:25:44Z</dcterms:created>
  <dcterms:modified xsi:type="dcterms:W3CDTF">2016-02-29T23:10:22Z</dcterms:modified>
</cp:coreProperties>
</file>